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88" r:id="rId2"/>
  </p:sldMasterIdLst>
  <p:notesMasterIdLst>
    <p:notesMasterId r:id="rId15"/>
  </p:notesMasterIdLst>
  <p:sldIdLst>
    <p:sldId id="269" r:id="rId3"/>
    <p:sldId id="270" r:id="rId4"/>
    <p:sldId id="271" r:id="rId5"/>
    <p:sldId id="272" r:id="rId6"/>
    <p:sldId id="273" r:id="rId7"/>
    <p:sldId id="259" r:id="rId8"/>
    <p:sldId id="266" r:id="rId9"/>
    <p:sldId id="264" r:id="rId10"/>
    <p:sldId id="268" r:id="rId11"/>
    <p:sldId id="267" r:id="rId12"/>
    <p:sldId id="263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3896" autoAdjust="0"/>
  </p:normalViewPr>
  <p:slideViewPr>
    <p:cSldViewPr snapToGrid="0" snapToObjects="1">
      <p:cViewPr>
        <p:scale>
          <a:sx n="90" d="100"/>
          <a:sy n="90" d="100"/>
        </p:scale>
        <p:origin x="76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7694-4ECE-471A-8E5F-225BAF92AB5F}" type="datetimeFigureOut">
              <a:rPr lang="cs-CZ" smtClean="0"/>
              <a:pPr/>
              <a:t>9. 3. 2016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D0AC1-16AD-4A90-ABA6-102D465907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2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839"/>
            <a:ext cx="8229600" cy="2611569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839"/>
            <a:ext cx="8229600" cy="2611569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43837"/>
            <a:ext cx="4038600" cy="2550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3837"/>
            <a:ext cx="4038600" cy="2550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0145"/>
            <a:ext cx="4040188" cy="479822"/>
          </a:xfrm>
        </p:spPr>
        <p:txBody>
          <a:bodyPr anchor="t" anchorCtr="0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3111"/>
            <a:ext cx="4040188" cy="1951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50145"/>
            <a:ext cx="4041775" cy="479822"/>
          </a:xfrm>
        </p:spPr>
        <p:txBody>
          <a:bodyPr anchor="t" anchorCtr="0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3111"/>
            <a:ext cx="4041775" cy="1951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5"/>
            <a:ext cx="3008313" cy="8715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37530"/>
            <a:ext cx="3008313" cy="25570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9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767"/>
            <a:ext cx="5486400" cy="24859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14650"/>
            <a:ext cx="7315200" cy="184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19"/>
            <a:ext cx="8001000" cy="1102519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14650"/>
            <a:ext cx="7315200" cy="184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7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73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8459"/>
            <a:ext cx="8229600" cy="251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BE12-A137-7D4B-B547-17F56908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91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868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2937"/>
            <a:ext cx="8229600" cy="245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4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kana@zelenykruh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00462"/>
            <a:ext cx="8001000" cy="833166"/>
          </a:xfrm>
        </p:spPr>
        <p:txBody>
          <a:bodyPr/>
          <a:lstStyle/>
          <a:p>
            <a:r>
              <a:rPr lang="cs-CZ" dirty="0" smtClean="0"/>
              <a:t>Dopad novely </a:t>
            </a:r>
            <a:r>
              <a:rPr lang="cs-CZ" dirty="0" smtClean="0"/>
              <a:t>stavebního zákona</a:t>
            </a:r>
            <a:endParaRPr lang="en-US" dirty="0"/>
          </a:p>
        </p:txBody>
      </p:sp>
      <p:pic>
        <p:nvPicPr>
          <p:cNvPr id="1027" name="Obrázek 1" descr="logo-zk-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3" y="2118536"/>
            <a:ext cx="3007016" cy="4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-az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53" y="1924920"/>
            <a:ext cx="801012" cy="6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06" y="1881460"/>
            <a:ext cx="417650" cy="7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Picture 2" descr="fond_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97" y="1911616"/>
            <a:ext cx="1265006" cy="7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79808"/>
            <a:ext cx="8229600" cy="439906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/>
              <a:t>Jak zařídit rychlejší a spravedlivé rozhodování o stavbách</a:t>
            </a:r>
            <a:endParaRPr lang="en-US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 smtClean="0"/>
              <a:t>Podpořeno</a:t>
            </a:r>
            <a:r>
              <a:rPr lang="en-US" dirty="0" smtClean="0"/>
              <a:t> </a:t>
            </a:r>
            <a:r>
              <a:rPr lang="en-US" dirty="0" err="1" smtClean="0"/>
              <a:t>grantem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Islandu</a:t>
            </a:r>
            <a:r>
              <a:rPr lang="en-US" dirty="0" smtClean="0"/>
              <a:t>, </a:t>
            </a:r>
            <a:r>
              <a:rPr lang="en-US" dirty="0" err="1" smtClean="0"/>
              <a:t>Lichtenštejnska</a:t>
            </a:r>
            <a:r>
              <a:rPr lang="en-US" dirty="0" smtClean="0"/>
              <a:t> a </a:t>
            </a:r>
            <a:r>
              <a:rPr lang="en-US" dirty="0" err="1" smtClean="0"/>
              <a:t>Norska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EHP </a:t>
            </a:r>
            <a:r>
              <a:rPr lang="en-US" dirty="0" err="1" smtClean="0"/>
              <a:t>fondů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www.fondnno.cz a www.eeagrants.cz.</a:t>
            </a:r>
          </a:p>
          <a:p>
            <a:endParaRPr lang="en-US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42900" y="1433456"/>
            <a:ext cx="8458200" cy="3117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cs-CZ" sz="1800" b="1" dirty="0" smtClean="0"/>
              <a:t>Zavést jednotnou </a:t>
            </a:r>
            <a:r>
              <a:rPr lang="cs-CZ" sz="1800" b="1" dirty="0"/>
              <a:t>státní soustavu stav. úř</a:t>
            </a:r>
            <a:r>
              <a:rPr lang="cs-CZ" sz="1800" dirty="0"/>
              <a:t>adů, nezávislou, </a:t>
            </a:r>
            <a:r>
              <a:rPr lang="cs-CZ" sz="1800" dirty="0" smtClean="0"/>
              <a:t>profesionálnější a kvalitnější, výjimky </a:t>
            </a:r>
            <a:r>
              <a:rPr lang="cs-CZ" sz="1800" dirty="0"/>
              <a:t>omezit na nezbytné </a:t>
            </a:r>
            <a:r>
              <a:rPr lang="cs-CZ" sz="1800" dirty="0" smtClean="0"/>
              <a:t>minimum, stanovit reálné lhůty pro kvalitní rozhodování </a:t>
            </a:r>
            <a:endParaRPr lang="cs-CZ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1800" b="1" dirty="0" smtClean="0"/>
              <a:t>Zrychlit</a:t>
            </a:r>
            <a:r>
              <a:rPr lang="cs-CZ" sz="1800" dirty="0" smtClean="0"/>
              <a:t> </a:t>
            </a:r>
            <a:r>
              <a:rPr lang="cs-CZ" sz="1800" b="1" dirty="0" smtClean="0"/>
              <a:t>rozhodování v praxi – </a:t>
            </a:r>
            <a:r>
              <a:rPr lang="cs-CZ" sz="1800" dirty="0" smtClean="0"/>
              <a:t>odborné a personální</a:t>
            </a:r>
            <a:r>
              <a:rPr lang="cs-CZ" sz="1800" b="1" dirty="0" smtClean="0"/>
              <a:t> posílení úřadů </a:t>
            </a:r>
            <a:r>
              <a:rPr lang="cs-CZ" sz="1800" b="1" dirty="0"/>
              <a:t>a </a:t>
            </a:r>
            <a:r>
              <a:rPr lang="cs-CZ" sz="1800" b="1" dirty="0" smtClean="0"/>
              <a:t>soudů, </a:t>
            </a:r>
            <a:r>
              <a:rPr lang="cs-CZ" sz="1800" dirty="0" smtClean="0"/>
              <a:t>kvalitní</a:t>
            </a:r>
            <a:r>
              <a:rPr lang="cs-CZ" sz="1800" b="1" dirty="0" smtClean="0"/>
              <a:t> </a:t>
            </a:r>
            <a:r>
              <a:rPr lang="cs-CZ" sz="1800" dirty="0" smtClean="0"/>
              <a:t>metodické vedení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b="1" dirty="0" smtClean="0"/>
              <a:t>Zachovat spravedlnost a transparentnost: </a:t>
            </a:r>
            <a:r>
              <a:rPr lang="cs-CZ" sz="1800" dirty="0" smtClean="0"/>
              <a:t>pravidla </a:t>
            </a:r>
            <a:r>
              <a:rPr lang="cs-CZ" sz="1800" dirty="0"/>
              <a:t>pro </a:t>
            </a:r>
            <a:r>
              <a:rPr lang="cs-CZ" sz="1800" b="1" dirty="0"/>
              <a:t>sběr podpisů </a:t>
            </a:r>
            <a:r>
              <a:rPr lang="cs-CZ" sz="1800" dirty="0"/>
              <a:t>novými </a:t>
            </a:r>
            <a:r>
              <a:rPr lang="cs-CZ" sz="1800" dirty="0" smtClean="0"/>
              <a:t>spolky, účast </a:t>
            </a:r>
            <a:r>
              <a:rPr lang="cs-CZ" sz="1800" dirty="0"/>
              <a:t>lidí při </a:t>
            </a:r>
            <a:r>
              <a:rPr lang="cs-CZ" sz="1800" b="1" dirty="0"/>
              <a:t>rozhodování o kácení</a:t>
            </a:r>
            <a:r>
              <a:rPr lang="cs-CZ" sz="1800" dirty="0"/>
              <a:t>, </a:t>
            </a:r>
            <a:r>
              <a:rPr lang="cs-CZ" sz="1800" b="1" dirty="0" smtClean="0"/>
              <a:t>varianty staveb</a:t>
            </a:r>
            <a:r>
              <a:rPr lang="cs-CZ" sz="1800" dirty="0" smtClean="0"/>
              <a:t>, </a:t>
            </a:r>
            <a:r>
              <a:rPr lang="cs-CZ" sz="1800" dirty="0"/>
              <a:t>povinné </a:t>
            </a:r>
            <a:r>
              <a:rPr lang="cs-CZ" sz="1800" b="1" dirty="0"/>
              <a:t>veřejné </a:t>
            </a:r>
            <a:r>
              <a:rPr lang="cs-CZ" sz="1800" b="1" dirty="0" smtClean="0"/>
              <a:t>slyšení </a:t>
            </a:r>
            <a:r>
              <a:rPr lang="cs-CZ" sz="1800" dirty="0" smtClean="0"/>
              <a:t>a </a:t>
            </a:r>
            <a:r>
              <a:rPr lang="cs-CZ" sz="1800" b="1" dirty="0" smtClean="0"/>
              <a:t>vyjádření </a:t>
            </a:r>
            <a:r>
              <a:rPr lang="cs-CZ" sz="1800" b="1" dirty="0"/>
              <a:t>k posudku </a:t>
            </a:r>
            <a:r>
              <a:rPr lang="cs-CZ" sz="1800" dirty="0"/>
              <a:t>v rámci </a:t>
            </a:r>
            <a:r>
              <a:rPr lang="cs-CZ" sz="1800" dirty="0" smtClean="0"/>
              <a:t>EIA </a:t>
            </a:r>
            <a:r>
              <a:rPr lang="cs-CZ" sz="1600" dirty="0"/>
              <a:t>(</a:t>
            </a:r>
            <a:r>
              <a:rPr lang="cs-CZ" sz="1600" dirty="0" smtClean="0"/>
              <a:t>Koaliční smlouva</a:t>
            </a:r>
            <a:r>
              <a:rPr lang="cs-CZ" sz="1600" i="1" dirty="0" smtClean="0"/>
              <a:t>: „Zachováme </a:t>
            </a:r>
            <a:r>
              <a:rPr lang="cs-CZ" sz="1600" i="1" dirty="0"/>
              <a:t>současnou legislativně zaručenou úroveň občanských práv týkajících se životního prostředí včetně zajištění účasti veřejnosti ve správních řízeních</a:t>
            </a:r>
            <a:r>
              <a:rPr lang="cs-CZ" sz="1600" i="1" dirty="0" smtClean="0"/>
              <a:t>.“</a:t>
            </a:r>
            <a:r>
              <a:rPr lang="cs-CZ" sz="1600" dirty="0" smtClean="0"/>
              <a:t>)</a:t>
            </a:r>
            <a:r>
              <a:rPr lang="cs-CZ" sz="1600" i="1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/>
              <a:t>Přiznat</a:t>
            </a:r>
            <a:r>
              <a:rPr lang="cs-CZ" sz="1800" b="1" dirty="0" smtClean="0"/>
              <a:t> </a:t>
            </a:r>
            <a:r>
              <a:rPr lang="cs-CZ" sz="1800" b="1" dirty="0"/>
              <a:t>práva </a:t>
            </a:r>
            <a:r>
              <a:rPr lang="cs-CZ" sz="1800" b="1" dirty="0" smtClean="0"/>
              <a:t>účastníků řízení </a:t>
            </a:r>
            <a:r>
              <a:rPr lang="cs-CZ" sz="1800" dirty="0" smtClean="0"/>
              <a:t>také</a:t>
            </a:r>
            <a:r>
              <a:rPr lang="cs-CZ" sz="1800" b="1" dirty="0" smtClean="0"/>
              <a:t> nepřímým sousedům </a:t>
            </a:r>
            <a:r>
              <a:rPr lang="cs-CZ" sz="1800" dirty="0"/>
              <a:t>(např. přes cestu) </a:t>
            </a:r>
            <a:r>
              <a:rPr lang="cs-CZ" sz="1800" b="1" dirty="0" smtClean="0"/>
              <a:t>a nájemníkům </a:t>
            </a:r>
            <a:r>
              <a:rPr lang="cs-CZ" sz="1800" dirty="0" smtClean="0"/>
              <a:t>(nejen vlastníkům nemovitostí)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57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984737"/>
            <a:ext cx="8229600" cy="1321434"/>
          </a:xfrm>
        </p:spPr>
        <p:txBody>
          <a:bodyPr>
            <a:noAutofit/>
          </a:bodyPr>
          <a:lstStyle/>
          <a:p>
            <a:pPr lvl="0"/>
            <a:r>
              <a:rPr lang="cs-CZ" sz="1800" i="1" dirty="0" smtClean="0"/>
              <a:t>„</a:t>
            </a:r>
            <a:r>
              <a:rPr lang="cs-CZ" sz="1800" i="1" dirty="0"/>
              <a:t>Řešíme teď osud zhruba stovky stavebních </a:t>
            </a:r>
            <a:r>
              <a:rPr lang="cs-CZ" sz="1800" i="1" dirty="0" smtClean="0"/>
              <a:t>projektů…. </a:t>
            </a:r>
            <a:r>
              <a:rPr lang="cs-CZ" sz="1800" i="1" dirty="0"/>
              <a:t>Jsou to stavby, </a:t>
            </a:r>
            <a:r>
              <a:rPr lang="cs-CZ" sz="1800" i="1" dirty="0" smtClean="0"/>
              <a:t>které stanovisko </a:t>
            </a:r>
            <a:r>
              <a:rPr lang="cs-CZ" sz="1800" i="1" dirty="0"/>
              <a:t>EIA získaly před patnácti a více lety, a stát nebyl </a:t>
            </a:r>
            <a:r>
              <a:rPr lang="cs-CZ" sz="1800" i="1" dirty="0" smtClean="0"/>
              <a:t>schopen od </a:t>
            </a:r>
            <a:r>
              <a:rPr lang="cs-CZ" sz="1800" i="1" dirty="0"/>
              <a:t>té doby zahájit jejich výstavbu. Myslím, že to souvisí i s tím, </a:t>
            </a:r>
            <a:r>
              <a:rPr lang="cs-CZ" sz="1800" i="1" dirty="0" smtClean="0"/>
              <a:t>jak bylo </a:t>
            </a:r>
            <a:r>
              <a:rPr lang="cs-CZ" sz="1800" i="1" dirty="0"/>
              <a:t>vedeno Ministerstvo dopravy v minulých letech</a:t>
            </a:r>
            <a:r>
              <a:rPr lang="cs-CZ" sz="1800" i="1" dirty="0" smtClean="0"/>
              <a:t>.“ </a:t>
            </a:r>
            <a:r>
              <a:rPr lang="cs-CZ" sz="1800" dirty="0" smtClean="0"/>
              <a:t>Předseda </a:t>
            </a:r>
            <a:r>
              <a:rPr lang="cs-CZ" sz="1800" dirty="0"/>
              <a:t>vlády Bohuslav Sobotka </a:t>
            </a:r>
            <a:r>
              <a:rPr lang="cs-CZ" sz="1800" dirty="0" smtClean="0"/>
              <a:t>na </a:t>
            </a:r>
            <a:r>
              <a:rPr lang="cs-CZ" sz="1800" dirty="0"/>
              <a:t>Fóru českého </a:t>
            </a:r>
            <a:r>
              <a:rPr lang="cs-CZ" sz="1800" dirty="0" smtClean="0"/>
              <a:t>stavebnictví, </a:t>
            </a:r>
            <a:r>
              <a:rPr lang="cs-CZ" sz="1800" dirty="0"/>
              <a:t>1. </a:t>
            </a:r>
            <a:r>
              <a:rPr lang="cs-CZ" sz="1800" dirty="0" smtClean="0"/>
              <a:t>3. 2016.</a:t>
            </a:r>
            <a:r>
              <a:rPr lang="cs-CZ" sz="1800" i="1" dirty="0" smtClean="0"/>
              <a:t/>
            </a:r>
            <a:br>
              <a:rPr lang="cs-CZ" sz="1800" i="1" dirty="0" smtClean="0"/>
            </a:br>
            <a:endParaRPr 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 smtClean="0"/>
              <a:t>Podpořeno</a:t>
            </a:r>
            <a:r>
              <a:rPr lang="en-US" dirty="0" smtClean="0"/>
              <a:t> </a:t>
            </a:r>
            <a:r>
              <a:rPr lang="en-US" dirty="0" err="1" smtClean="0"/>
              <a:t>grantem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Islandu</a:t>
            </a:r>
            <a:r>
              <a:rPr lang="en-US" dirty="0" smtClean="0"/>
              <a:t>, </a:t>
            </a:r>
            <a:r>
              <a:rPr lang="en-US" dirty="0" err="1" smtClean="0"/>
              <a:t>Lichtenštejnska</a:t>
            </a:r>
            <a:r>
              <a:rPr lang="en-US" dirty="0" smtClean="0"/>
              <a:t> a </a:t>
            </a:r>
            <a:r>
              <a:rPr lang="en-US" dirty="0" err="1" smtClean="0"/>
              <a:t>Norska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EHP </a:t>
            </a:r>
            <a:r>
              <a:rPr lang="en-US" dirty="0" err="1" smtClean="0"/>
              <a:t>fondů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www.fondnno.cz a www.eeagrants.cz.</a:t>
            </a:r>
          </a:p>
          <a:p>
            <a:endParaRPr lang="en-US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42900" y="2050676"/>
            <a:ext cx="8458200" cy="2853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cs-CZ" sz="1600" b="1" dirty="0" smtClean="0"/>
              <a:t>Mgr. Daniel Vondrouš, Asociace ekologických organizací Zelený kruh</a:t>
            </a:r>
          </a:p>
        </p:txBody>
      </p:sp>
    </p:spTree>
    <p:extLst>
      <p:ext uri="{BB962C8B-B14F-4D97-AF65-F5344CB8AC3E}">
        <p14:creationId xmlns:p14="http://schemas.microsoft.com/office/powerpoint/2010/main" val="10529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67347"/>
            <a:ext cx="8229600" cy="103885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Děkujeme za pozornost!</a:t>
            </a:r>
            <a:endParaRPr lang="en-US" sz="32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 smtClean="0"/>
              <a:t>Podpořeno</a:t>
            </a:r>
            <a:r>
              <a:rPr lang="en-US" dirty="0" smtClean="0"/>
              <a:t> </a:t>
            </a:r>
            <a:r>
              <a:rPr lang="en-US" dirty="0" err="1" smtClean="0"/>
              <a:t>grantem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Islandu</a:t>
            </a:r>
            <a:r>
              <a:rPr lang="en-US" dirty="0" smtClean="0"/>
              <a:t>, </a:t>
            </a:r>
            <a:r>
              <a:rPr lang="en-US" dirty="0" err="1" smtClean="0"/>
              <a:t>Lichtenštejnska</a:t>
            </a:r>
            <a:r>
              <a:rPr lang="en-US" dirty="0" smtClean="0"/>
              <a:t> a </a:t>
            </a:r>
            <a:r>
              <a:rPr lang="en-US" dirty="0" err="1" smtClean="0"/>
              <a:t>Norska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EHP </a:t>
            </a:r>
            <a:r>
              <a:rPr lang="en-US" dirty="0" err="1" smtClean="0"/>
              <a:t>fondů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www.fondnno.cz a www.eeagrants.cz.</a:t>
            </a:r>
          </a:p>
          <a:p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78094" y="2445249"/>
            <a:ext cx="8008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Zelený kruh</a:t>
            </a:r>
          </a:p>
          <a:p>
            <a:pPr algn="ctr"/>
            <a:r>
              <a:rPr lang="cs-CZ" dirty="0"/>
              <a:t>Lublaňská 18</a:t>
            </a:r>
            <a:br>
              <a:rPr lang="cs-CZ" dirty="0"/>
            </a:br>
            <a:r>
              <a:rPr lang="cs-CZ" dirty="0"/>
              <a:t>120 00 Praha </a:t>
            </a:r>
            <a:r>
              <a:rPr lang="cs-CZ" dirty="0" smtClean="0"/>
              <a:t>2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>
                <a:hlinkClick r:id="rId2"/>
              </a:rPr>
              <a:t>jiri.kana@zelenykruh.cz</a:t>
            </a:r>
            <a:endParaRPr lang="cs-CZ" dirty="0" smtClean="0"/>
          </a:p>
          <a:p>
            <a:pPr algn="ctr"/>
            <a:r>
              <a:rPr lang="cs-CZ" dirty="0" smtClean="0"/>
              <a:t>607 800 915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0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Rychlé granty Nadace Via (2013 – 2015</a:t>
            </a:r>
            <a:r>
              <a:rPr lang="cs-CZ" sz="3600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350 </a:t>
            </a:r>
            <a:r>
              <a:rPr lang="cs-CZ" dirty="0"/>
              <a:t>řešených kauz</a:t>
            </a:r>
          </a:p>
          <a:p>
            <a:pPr marL="0" lvl="0" indent="0">
              <a:buNone/>
            </a:pPr>
            <a:r>
              <a:rPr lang="cs-CZ" dirty="0"/>
              <a:t>144 žádostí</a:t>
            </a:r>
          </a:p>
          <a:p>
            <a:pPr marL="0" lvl="0" indent="0">
              <a:buNone/>
            </a:pPr>
            <a:r>
              <a:rPr lang="cs-CZ" b="1" dirty="0"/>
              <a:t>90 grantů</a:t>
            </a:r>
            <a:endParaRPr lang="cs-CZ" dirty="0"/>
          </a:p>
          <a:p>
            <a:r>
              <a:rPr lang="cs-CZ" dirty="0"/>
              <a:t>téma zapojení veřejnosti do:</a:t>
            </a:r>
          </a:p>
          <a:p>
            <a:pPr lvl="1"/>
            <a:r>
              <a:rPr lang="cs-CZ" b="1" dirty="0"/>
              <a:t>ochrany životního prostředí a regulace stavební a těžební činnosti … 66 % udělených Rychlých grantů</a:t>
            </a:r>
            <a:endParaRPr lang="cs-CZ" dirty="0"/>
          </a:p>
          <a:p>
            <a:pPr lvl="1"/>
            <a:r>
              <a:rPr lang="cs-CZ" dirty="0"/>
              <a:t>územně plánovacích procesů/budoucího rozvoje obce… 10 %</a:t>
            </a:r>
          </a:p>
          <a:p>
            <a:pPr lvl="1"/>
            <a:r>
              <a:rPr lang="cs-CZ" dirty="0"/>
              <a:t>omezení hazardu … 8 %</a:t>
            </a:r>
          </a:p>
          <a:p>
            <a:pPr lvl="1"/>
            <a:r>
              <a:rPr lang="cs-CZ" dirty="0"/>
              <a:t>zklidnění dopravy … 4 %</a:t>
            </a:r>
          </a:p>
          <a:p>
            <a:pPr lvl="1"/>
            <a:r>
              <a:rPr lang="cs-CZ" dirty="0"/>
              <a:t>záchrany památek … 4 %</a:t>
            </a:r>
          </a:p>
          <a:p>
            <a:pPr lvl="1"/>
            <a:r>
              <a:rPr lang="cs-CZ" dirty="0"/>
              <a:t>efektivní správy věcí veřejných … 4 %</a:t>
            </a:r>
          </a:p>
          <a:p>
            <a:pPr lvl="1"/>
            <a:r>
              <a:rPr lang="cs-CZ" dirty="0"/>
              <a:t>něčeho jiného … 3 %</a:t>
            </a:r>
          </a:p>
          <a:p>
            <a:pPr lvl="0"/>
            <a:r>
              <a:rPr lang="cs-CZ" dirty="0"/>
              <a:t>2 140 500 Kč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/>
              <a:t>Podpořeno</a:t>
            </a:r>
            <a:r>
              <a:rPr lang="en-US" dirty="0"/>
              <a:t> </a:t>
            </a:r>
            <a:r>
              <a:rPr lang="en-US" dirty="0" err="1"/>
              <a:t>grantem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z </a:t>
            </a:r>
            <a:r>
              <a:rPr lang="en-US" dirty="0" err="1"/>
              <a:t>Islandu</a:t>
            </a:r>
            <a:r>
              <a:rPr lang="en-US" dirty="0"/>
              <a:t>, </a:t>
            </a:r>
            <a:r>
              <a:rPr lang="en-US" dirty="0" err="1"/>
              <a:t>Lichtenštejnska</a:t>
            </a:r>
            <a:r>
              <a:rPr lang="en-US" dirty="0"/>
              <a:t> a </a:t>
            </a:r>
            <a:r>
              <a:rPr lang="en-US" dirty="0" err="1"/>
              <a:t>Norska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EHP </a:t>
            </a:r>
            <a:r>
              <a:rPr lang="en-US" dirty="0" err="1"/>
              <a:t>fondů</a:t>
            </a:r>
            <a:r>
              <a:rPr lang="cs-CZ" dirty="0"/>
              <a:t>. </a:t>
            </a:r>
          </a:p>
          <a:p>
            <a:r>
              <a:rPr lang="cs-CZ" dirty="0"/>
              <a:t>www.fondnno.cz a www.eeagrants.cz</a:t>
            </a:r>
            <a:r>
              <a:rPr lang="cs-CZ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Přátelé Malvazinek - park Na pláni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/>
              <a:t>Podpořeno</a:t>
            </a:r>
            <a:r>
              <a:rPr lang="en-US" dirty="0"/>
              <a:t> </a:t>
            </a:r>
            <a:r>
              <a:rPr lang="en-US" dirty="0" err="1"/>
              <a:t>grantem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z </a:t>
            </a:r>
            <a:r>
              <a:rPr lang="en-US" dirty="0" err="1"/>
              <a:t>Islandu</a:t>
            </a:r>
            <a:r>
              <a:rPr lang="en-US" dirty="0"/>
              <a:t>, </a:t>
            </a:r>
            <a:r>
              <a:rPr lang="en-US" dirty="0" err="1"/>
              <a:t>Lichtenštejnska</a:t>
            </a:r>
            <a:r>
              <a:rPr lang="en-US" dirty="0"/>
              <a:t> a </a:t>
            </a:r>
            <a:r>
              <a:rPr lang="en-US" dirty="0" err="1"/>
              <a:t>Norska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EHP </a:t>
            </a:r>
            <a:r>
              <a:rPr lang="en-US" dirty="0" err="1"/>
              <a:t>fondů</a:t>
            </a:r>
            <a:r>
              <a:rPr lang="cs-CZ" dirty="0"/>
              <a:t>. </a:t>
            </a:r>
          </a:p>
          <a:p>
            <a:r>
              <a:rPr lang="cs-CZ" dirty="0"/>
              <a:t>www.fondnno.cz a www.eeagrants.cz</a:t>
            </a:r>
            <a:r>
              <a:rPr lang="cs-CZ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2181368"/>
            <a:ext cx="5600700" cy="1905000"/>
          </a:xfrm>
        </p:spPr>
      </p:pic>
    </p:spTree>
    <p:extLst>
      <p:ext uri="{BB962C8B-B14F-4D97-AF65-F5344CB8AC3E}">
        <p14:creationId xmlns:p14="http://schemas.microsoft.com/office/powerpoint/2010/main" val="102680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Místo, kde žijeme Nadace Via (2002-2015)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43839"/>
            <a:ext cx="4080294" cy="221909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58 podpořených obcí</a:t>
            </a:r>
          </a:p>
          <a:p>
            <a:pPr lvl="0"/>
            <a:r>
              <a:rPr lang="cs-CZ" dirty="0" smtClean="0"/>
              <a:t>300 000 Kč</a:t>
            </a:r>
            <a:r>
              <a:rPr lang="cs-CZ" dirty="0"/>
              <a:t>, odborný konzultant/</a:t>
            </a:r>
            <a:r>
              <a:rPr lang="cs-CZ" dirty="0" err="1"/>
              <a:t>ka</a:t>
            </a:r>
            <a:r>
              <a:rPr lang="cs-CZ" dirty="0"/>
              <a:t>, 3 semináře (zapojování veřejnosti, </a:t>
            </a:r>
            <a:r>
              <a:rPr lang="cs-CZ" dirty="0" err="1"/>
              <a:t>fundraising</a:t>
            </a:r>
            <a:r>
              <a:rPr lang="cs-CZ" dirty="0"/>
              <a:t>, stavba s veřejností)</a:t>
            </a:r>
          </a:p>
          <a:p>
            <a:pPr lvl="0"/>
            <a:r>
              <a:rPr lang="cs-CZ" dirty="0"/>
              <a:t>Veřejná plánovací setkání a brigády se zapojením </a:t>
            </a:r>
            <a:r>
              <a:rPr lang="cs-CZ" dirty="0" smtClean="0"/>
              <a:t>veřejnosti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/>
              <a:t>Podpořeno</a:t>
            </a:r>
            <a:r>
              <a:rPr lang="en-US" dirty="0"/>
              <a:t> </a:t>
            </a:r>
            <a:r>
              <a:rPr lang="en-US" dirty="0" err="1"/>
              <a:t>grantem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z </a:t>
            </a:r>
            <a:r>
              <a:rPr lang="en-US" dirty="0" err="1"/>
              <a:t>Islandu</a:t>
            </a:r>
            <a:r>
              <a:rPr lang="en-US" dirty="0"/>
              <a:t>, </a:t>
            </a:r>
            <a:r>
              <a:rPr lang="en-US" dirty="0" err="1"/>
              <a:t>Lichtenštejnska</a:t>
            </a:r>
            <a:r>
              <a:rPr lang="en-US" dirty="0"/>
              <a:t> a </a:t>
            </a:r>
            <a:r>
              <a:rPr lang="en-US" dirty="0" err="1"/>
              <a:t>Norska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EHP </a:t>
            </a:r>
            <a:r>
              <a:rPr lang="en-US" dirty="0" err="1"/>
              <a:t>fondů</a:t>
            </a:r>
            <a:r>
              <a:rPr lang="cs-CZ" dirty="0"/>
              <a:t>. </a:t>
            </a:r>
          </a:p>
          <a:p>
            <a:r>
              <a:rPr lang="cs-CZ" dirty="0"/>
              <a:t>www.fondnno.cz a www.eeagrants.cz</a:t>
            </a:r>
            <a:r>
              <a:rPr lang="cs-CZ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37" y="2043839"/>
            <a:ext cx="2995672" cy="19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32413"/>
            <a:ext cx="8229600" cy="330132"/>
          </a:xfrm>
        </p:spPr>
        <p:txBody>
          <a:bodyPr>
            <a:noAutofit/>
          </a:bodyPr>
          <a:lstStyle/>
          <a:p>
            <a:r>
              <a:rPr lang="cs-CZ" sz="2400" b="1" dirty="0"/>
              <a:t>VEŘEJNĚ PROSPĚŠNÉ AKTIVITY - Co/koho jste svou aktivitou chtěl podpořit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43839"/>
            <a:ext cx="3916680" cy="21624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/>
              <a:t>1. Nemocní a postižení … 40,8 %</a:t>
            </a:r>
          </a:p>
          <a:p>
            <a:pPr marL="0" indent="0">
              <a:buNone/>
            </a:pPr>
            <a:r>
              <a:rPr lang="cs-CZ" dirty="0"/>
              <a:t>2. Osoby v náročných životních situacích … 34,8 %</a:t>
            </a:r>
          </a:p>
          <a:p>
            <a:pPr marL="0" indent="0">
              <a:buNone/>
            </a:pPr>
            <a:r>
              <a:rPr lang="cs-CZ" dirty="0"/>
              <a:t>3. Lidé zasažených pohromou … 27 %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b="1" dirty="0"/>
              <a:t>5. Prostředí kolem nás … 22,1 %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10. Čisté ovzduší a řeky … 15,9 %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12. Společenský život … 15,1 %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13. Kvalita veřejných služeb … 13,6 %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18. Proti stavbě … 10 </a:t>
            </a:r>
            <a:r>
              <a:rPr lang="cs-CZ" b="1" dirty="0" smtClean="0"/>
              <a:t>%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/>
              <a:t>Podpořeno</a:t>
            </a:r>
            <a:r>
              <a:rPr lang="en-US" dirty="0"/>
              <a:t> </a:t>
            </a:r>
            <a:r>
              <a:rPr lang="en-US" dirty="0" err="1"/>
              <a:t>grantem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z </a:t>
            </a:r>
            <a:r>
              <a:rPr lang="en-US" dirty="0" err="1"/>
              <a:t>Islandu</a:t>
            </a:r>
            <a:r>
              <a:rPr lang="en-US" dirty="0"/>
              <a:t>, </a:t>
            </a:r>
            <a:r>
              <a:rPr lang="en-US" dirty="0" err="1"/>
              <a:t>Lichtenštejnska</a:t>
            </a:r>
            <a:r>
              <a:rPr lang="en-US" dirty="0"/>
              <a:t> a </a:t>
            </a:r>
            <a:r>
              <a:rPr lang="en-US" dirty="0" err="1"/>
              <a:t>Norska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EHP </a:t>
            </a:r>
            <a:r>
              <a:rPr lang="en-US" dirty="0" err="1"/>
              <a:t>fondů</a:t>
            </a:r>
            <a:r>
              <a:rPr lang="cs-CZ" dirty="0"/>
              <a:t>. </a:t>
            </a:r>
          </a:p>
          <a:p>
            <a:r>
              <a:rPr lang="cs-CZ" dirty="0"/>
              <a:t>www.fondnno.cz a www.eeagrants.cz</a:t>
            </a:r>
            <a:r>
              <a:rPr lang="cs-CZ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57200" y="4274820"/>
            <a:ext cx="752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Výzkum občanské angažovanosti 2015 (3876 respondentů, Centrum občanského </a:t>
            </a:r>
            <a:r>
              <a:rPr lang="cs-CZ" sz="1200" dirty="0" smtClean="0"/>
              <a:t>vzdělávání)</a:t>
            </a:r>
            <a:endParaRPr lang="cs-CZ" sz="12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70120" y="2045518"/>
            <a:ext cx="3916680" cy="2162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24. Proti hazardu … 7,5 %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25. Právo spolurozhodovat … 7,3 %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29. Proti korupci … 6,7 %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52. Proti těžbě … 2,6 %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smtClean="0"/>
              <a:t>57. Proti zkaženosti společnosti …  1,9 %</a:t>
            </a:r>
          </a:p>
          <a:p>
            <a:pPr marL="0" indent="0">
              <a:buNone/>
            </a:pPr>
            <a:r>
              <a:rPr lang="cs-CZ" dirty="0" smtClean="0"/>
              <a:t>58. Proti kapitalismu … 1,9 %</a:t>
            </a:r>
          </a:p>
          <a:p>
            <a:pPr marL="0" indent="0">
              <a:buNone/>
            </a:pPr>
            <a:r>
              <a:rPr lang="cs-CZ" dirty="0" smtClean="0"/>
              <a:t>59. Na podporu Evropské unie … 1,8 %</a:t>
            </a:r>
          </a:p>
        </p:txBody>
      </p:sp>
    </p:spTree>
    <p:extLst>
      <p:ext uri="{BB962C8B-B14F-4D97-AF65-F5344CB8AC3E}">
        <p14:creationId xmlns:p14="http://schemas.microsoft.com/office/powerpoint/2010/main" val="300823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79808"/>
            <a:ext cx="8229600" cy="439906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/>
              <a:t>Přínosy návrhu novely stavebního zákona </a:t>
            </a:r>
            <a:r>
              <a:rPr lang="cs-CZ" sz="2000" dirty="0" smtClean="0"/>
              <a:t>(a dalších zákonů)</a:t>
            </a:r>
            <a:endParaRPr lang="en-US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 smtClean="0"/>
              <a:t>Podpořeno</a:t>
            </a:r>
            <a:r>
              <a:rPr lang="en-US" dirty="0" smtClean="0"/>
              <a:t> </a:t>
            </a:r>
            <a:r>
              <a:rPr lang="en-US" dirty="0" err="1" smtClean="0"/>
              <a:t>grantem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Islandu</a:t>
            </a:r>
            <a:r>
              <a:rPr lang="en-US" dirty="0" smtClean="0"/>
              <a:t>, </a:t>
            </a:r>
            <a:r>
              <a:rPr lang="en-US" dirty="0" err="1" smtClean="0"/>
              <a:t>Lichtenštejnska</a:t>
            </a:r>
            <a:r>
              <a:rPr lang="en-US" dirty="0" smtClean="0"/>
              <a:t> a </a:t>
            </a:r>
            <a:r>
              <a:rPr lang="en-US" dirty="0" err="1" smtClean="0"/>
              <a:t>Norska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EHP </a:t>
            </a:r>
            <a:r>
              <a:rPr lang="en-US" dirty="0" err="1" smtClean="0"/>
              <a:t>fondů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www.fondnno.cz a www.eeagrants.cz.</a:t>
            </a:r>
          </a:p>
          <a:p>
            <a:endParaRPr lang="en-US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42900" y="1433456"/>
            <a:ext cx="8458200" cy="3723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/>
              <a:t>K</a:t>
            </a:r>
            <a:r>
              <a:rPr lang="cs-CZ" sz="1800" dirty="0" smtClean="0"/>
              <a:t> </a:t>
            </a:r>
            <a:r>
              <a:rPr lang="cs-CZ" sz="1800" b="1" dirty="0" smtClean="0"/>
              <a:t>přípravě</a:t>
            </a:r>
            <a:r>
              <a:rPr lang="cs-CZ" sz="1800" dirty="0" smtClean="0"/>
              <a:t> </a:t>
            </a:r>
            <a:r>
              <a:rPr lang="cs-CZ" sz="1800" b="1" dirty="0" smtClean="0"/>
              <a:t>přizváni experti </a:t>
            </a:r>
            <a:r>
              <a:rPr lang="cs-CZ" sz="1800" dirty="0"/>
              <a:t>z </a:t>
            </a:r>
            <a:r>
              <a:rPr lang="cs-CZ" sz="1800" dirty="0" smtClean="0"/>
              <a:t>průmysl. svazů</a:t>
            </a:r>
            <a:r>
              <a:rPr lang="cs-CZ" sz="1800" dirty="0"/>
              <a:t>, sdružení </a:t>
            </a:r>
            <a:r>
              <a:rPr lang="cs-CZ" sz="1800" dirty="0" smtClean="0"/>
              <a:t>obcí, kraj. úřadů, </a:t>
            </a:r>
            <a:r>
              <a:rPr lang="cs-CZ" sz="1800" b="1" dirty="0" smtClean="0"/>
              <a:t>ekologických</a:t>
            </a:r>
            <a:r>
              <a:rPr lang="cs-CZ" sz="1800" dirty="0" smtClean="0"/>
              <a:t> </a:t>
            </a:r>
            <a:r>
              <a:rPr lang="cs-CZ" sz="1800" b="1" dirty="0" smtClean="0"/>
              <a:t>organizací</a:t>
            </a:r>
          </a:p>
          <a:p>
            <a:pPr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/>
              <a:t>Koordinované řízení nahradí dnešní spojené územ. a staveb. řízení – </a:t>
            </a:r>
            <a:r>
              <a:rPr lang="cs-CZ" sz="1800" b="1" dirty="0" smtClean="0"/>
              <a:t>přesnější, </a:t>
            </a:r>
            <a:r>
              <a:rPr lang="cs-CZ" sz="1800" b="1" dirty="0" smtClean="0"/>
              <a:t>ale ne rychlejší </a:t>
            </a:r>
            <a:r>
              <a:rPr lang="cs-CZ" sz="1800" dirty="0" smtClean="0"/>
              <a:t>(odvolání </a:t>
            </a:r>
            <a:r>
              <a:rPr lang="cs-CZ" sz="1800" dirty="0"/>
              <a:t>k územnímu rozhodnutí </a:t>
            </a:r>
            <a:r>
              <a:rPr lang="cs-CZ" sz="1800" dirty="0" smtClean="0"/>
              <a:t>odpadá v obou případech) </a:t>
            </a:r>
          </a:p>
          <a:p>
            <a:pPr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/>
              <a:t>Ohlášení</a:t>
            </a:r>
            <a:r>
              <a:rPr lang="cs-CZ" sz="1800" dirty="0" smtClean="0"/>
              <a:t> namísto stav. povolení nově také pro </a:t>
            </a:r>
            <a:r>
              <a:rPr lang="cs-CZ" sz="1800" b="1" dirty="0" smtClean="0"/>
              <a:t>velké</a:t>
            </a:r>
            <a:r>
              <a:rPr lang="cs-CZ" sz="1800" dirty="0" smtClean="0"/>
              <a:t> </a:t>
            </a:r>
            <a:r>
              <a:rPr lang="cs-CZ" sz="1800" b="1" dirty="0" smtClean="0"/>
              <a:t>rodinné</a:t>
            </a:r>
            <a:r>
              <a:rPr lang="cs-CZ" sz="1800" dirty="0" smtClean="0"/>
              <a:t> </a:t>
            </a:r>
            <a:r>
              <a:rPr lang="cs-CZ" sz="1800" b="1" dirty="0" smtClean="0"/>
              <a:t>domy nad 150 m</a:t>
            </a:r>
            <a:r>
              <a:rPr lang="cs-CZ" sz="1800" b="1" baseline="30000" dirty="0" smtClean="0"/>
              <a:t>2</a:t>
            </a:r>
            <a:r>
              <a:rPr lang="cs-CZ" sz="1800" b="1" dirty="0" smtClean="0"/>
              <a:t> </a:t>
            </a:r>
            <a:r>
              <a:rPr lang="cs-CZ" sz="1800" dirty="0" smtClean="0"/>
              <a:t>(u bytových domů hranice zůstává)</a:t>
            </a:r>
          </a:p>
        </p:txBody>
      </p:sp>
    </p:spTree>
    <p:extLst>
      <p:ext uri="{BB962C8B-B14F-4D97-AF65-F5344CB8AC3E}">
        <p14:creationId xmlns:p14="http://schemas.microsoft.com/office/powerpoint/2010/main" val="35974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7346"/>
            <a:ext cx="8229600" cy="407615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brázek 8" descr="https://img.blesk.cz/img/1/full/60884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9060180" cy="588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79808"/>
            <a:ext cx="8229600" cy="439906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/>
              <a:t>Omezení veřejné kontroly v novele stav. zákona </a:t>
            </a:r>
            <a:r>
              <a:rPr lang="cs-CZ" sz="2000" dirty="0" smtClean="0"/>
              <a:t>(a dalších zákonů)</a:t>
            </a:r>
            <a:endParaRPr lang="en-US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 smtClean="0"/>
              <a:t>Podpořeno</a:t>
            </a:r>
            <a:r>
              <a:rPr lang="en-US" dirty="0" smtClean="0"/>
              <a:t> </a:t>
            </a:r>
            <a:r>
              <a:rPr lang="en-US" dirty="0" err="1" smtClean="0"/>
              <a:t>grantem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Islandu</a:t>
            </a:r>
            <a:r>
              <a:rPr lang="en-US" dirty="0" smtClean="0"/>
              <a:t>, </a:t>
            </a:r>
            <a:r>
              <a:rPr lang="en-US" dirty="0" err="1" smtClean="0"/>
              <a:t>Lichtenštejnska</a:t>
            </a:r>
            <a:r>
              <a:rPr lang="en-US" dirty="0" smtClean="0"/>
              <a:t> a </a:t>
            </a:r>
            <a:r>
              <a:rPr lang="en-US" dirty="0" err="1" smtClean="0"/>
              <a:t>Norska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EHP </a:t>
            </a:r>
            <a:r>
              <a:rPr lang="en-US" dirty="0" err="1" smtClean="0"/>
              <a:t>fondů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www.fondnno.cz a www.eeagrants.cz.</a:t>
            </a:r>
          </a:p>
          <a:p>
            <a:endParaRPr lang="en-US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42900" y="1433456"/>
            <a:ext cx="8458200" cy="3723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dirty="0" smtClean="0"/>
              <a:t>Zrušení</a:t>
            </a:r>
            <a:r>
              <a:rPr lang="cs-CZ" sz="1800" b="1" dirty="0" smtClean="0"/>
              <a:t> povinného veřejného </a:t>
            </a:r>
            <a:r>
              <a:rPr lang="cs-CZ" sz="1800" b="1" dirty="0"/>
              <a:t>slyšení </a:t>
            </a:r>
            <a:r>
              <a:rPr lang="cs-CZ" sz="1800" dirty="0" smtClean="0"/>
              <a:t>v</a:t>
            </a:r>
            <a:r>
              <a:rPr lang="cs-CZ" sz="1800" dirty="0"/>
              <a:t> rámci procesu </a:t>
            </a:r>
            <a:r>
              <a:rPr lang="cs-CZ" sz="1800" dirty="0" smtClean="0"/>
              <a:t>EIA i při </a:t>
            </a:r>
            <a:r>
              <a:rPr lang="cs-CZ" sz="1800" dirty="0"/>
              <a:t>povolování </a:t>
            </a:r>
            <a:r>
              <a:rPr lang="cs-CZ" sz="1800" dirty="0" smtClean="0"/>
              <a:t>stavby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Zrušení možnosti úřadu (OOP) </a:t>
            </a:r>
            <a:r>
              <a:rPr lang="cs-CZ" sz="1800" dirty="0"/>
              <a:t>uložit investorovi </a:t>
            </a:r>
            <a:r>
              <a:rPr lang="cs-CZ" sz="1800" b="1" dirty="0" smtClean="0"/>
              <a:t>zpracování účelných </a:t>
            </a:r>
            <a:r>
              <a:rPr lang="cs-CZ" sz="1800" b="1" dirty="0"/>
              <a:t>a technicky </a:t>
            </a:r>
            <a:r>
              <a:rPr lang="cs-CZ" sz="1800" b="1" dirty="0" smtClean="0"/>
              <a:t>možných variant stavebního záměru</a:t>
            </a:r>
            <a:r>
              <a:rPr lang="cs-CZ" sz="1800" dirty="0" smtClean="0"/>
              <a:t> s</a:t>
            </a:r>
            <a:r>
              <a:rPr lang="cs-CZ" sz="1800" dirty="0"/>
              <a:t> ohledem na </a:t>
            </a:r>
            <a:r>
              <a:rPr lang="cs-CZ" sz="1800" dirty="0" smtClean="0"/>
              <a:t>ŽP</a:t>
            </a:r>
            <a:endParaRPr lang="cs-CZ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dirty="0" smtClean="0"/>
              <a:t>Zrušení možnosti </a:t>
            </a:r>
            <a:r>
              <a:rPr lang="cs-CZ" sz="1800" b="1" dirty="0"/>
              <a:t>vyjádření </a:t>
            </a:r>
            <a:r>
              <a:rPr lang="cs-CZ" sz="1800" b="1" dirty="0" smtClean="0"/>
              <a:t>veřejnosti k </a:t>
            </a:r>
            <a:r>
              <a:rPr lang="cs-CZ" sz="1800" b="1" dirty="0"/>
              <a:t>posudku v rámci EIA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1800" b="1" dirty="0" smtClean="0"/>
              <a:t>Vyřazení veřejnosti z </a:t>
            </a:r>
            <a:r>
              <a:rPr lang="cs-CZ" sz="1800" b="1" dirty="0"/>
              <a:t>rozhodování o kácení </a:t>
            </a:r>
            <a:r>
              <a:rPr lang="cs-CZ" sz="1800" dirty="0"/>
              <a:t>dřevin kvůli velkým </a:t>
            </a:r>
            <a:r>
              <a:rPr lang="cs-CZ" sz="1800" dirty="0" smtClean="0"/>
              <a:t>stavbám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1800" b="1" dirty="0"/>
              <a:t>P</a:t>
            </a:r>
            <a:r>
              <a:rPr lang="cs-CZ" sz="1800" b="1" dirty="0" smtClean="0"/>
              <a:t>řekážka </a:t>
            </a:r>
            <a:r>
              <a:rPr lang="cs-CZ" sz="1800" b="1" dirty="0"/>
              <a:t>pro účast nových </a:t>
            </a:r>
            <a:r>
              <a:rPr lang="cs-CZ" sz="1800" dirty="0"/>
              <a:t>(místních) </a:t>
            </a:r>
            <a:r>
              <a:rPr lang="cs-CZ" sz="1800" b="1" dirty="0"/>
              <a:t>spolků - sběr podpisů jen s jednacím číslem, </a:t>
            </a:r>
            <a:r>
              <a:rPr lang="cs-CZ" sz="1800" dirty="0"/>
              <a:t>jejich</a:t>
            </a:r>
            <a:r>
              <a:rPr lang="cs-CZ" sz="1800" b="1" dirty="0"/>
              <a:t> platnost </a:t>
            </a:r>
            <a:r>
              <a:rPr lang="cs-CZ" sz="1800" dirty="0"/>
              <a:t>jen</a:t>
            </a:r>
            <a:r>
              <a:rPr lang="cs-CZ" sz="1800" b="1" dirty="0"/>
              <a:t> 18 </a:t>
            </a:r>
            <a:r>
              <a:rPr lang="cs-CZ" sz="1800" b="1" dirty="0" smtClean="0"/>
              <a:t>měsíců</a:t>
            </a:r>
          </a:p>
          <a:p>
            <a:pPr marL="0" indent="0">
              <a:buNone/>
            </a:pPr>
            <a:r>
              <a:rPr lang="cs-CZ" sz="1600" b="1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725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79808"/>
            <a:ext cx="8229600" cy="439906"/>
          </a:xfrm>
        </p:spPr>
        <p:txBody>
          <a:bodyPr>
            <a:noAutofit/>
          </a:bodyPr>
          <a:lstStyle/>
          <a:p>
            <a:pPr lvl="0"/>
            <a:r>
              <a:rPr lang="cs-CZ" sz="2400" dirty="0" smtClean="0"/>
              <a:t>Rizika novely stav. zákona </a:t>
            </a:r>
            <a:r>
              <a:rPr lang="cs-CZ" sz="2000" dirty="0" smtClean="0"/>
              <a:t>(a dalších zákonů)</a:t>
            </a:r>
            <a:endParaRPr lang="en-US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8229600" cy="273844"/>
          </a:xfrm>
        </p:spPr>
        <p:txBody>
          <a:bodyPr/>
          <a:lstStyle/>
          <a:p>
            <a:r>
              <a:rPr lang="en-US" dirty="0" err="1" smtClean="0"/>
              <a:t>Podpořeno</a:t>
            </a:r>
            <a:r>
              <a:rPr lang="en-US" dirty="0" smtClean="0"/>
              <a:t> </a:t>
            </a:r>
            <a:r>
              <a:rPr lang="en-US" dirty="0" err="1" smtClean="0"/>
              <a:t>grantem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dirty="0" err="1" smtClean="0"/>
              <a:t>Islandu</a:t>
            </a:r>
            <a:r>
              <a:rPr lang="en-US" dirty="0" smtClean="0"/>
              <a:t>, </a:t>
            </a:r>
            <a:r>
              <a:rPr lang="en-US" dirty="0" err="1" smtClean="0"/>
              <a:t>Lichtenštejnska</a:t>
            </a:r>
            <a:r>
              <a:rPr lang="en-US" dirty="0" smtClean="0"/>
              <a:t> a </a:t>
            </a:r>
            <a:r>
              <a:rPr lang="en-US" dirty="0" err="1" smtClean="0"/>
              <a:t>Norska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EHP </a:t>
            </a:r>
            <a:r>
              <a:rPr lang="en-US" dirty="0" err="1" smtClean="0"/>
              <a:t>fondů</a:t>
            </a:r>
            <a:r>
              <a:rPr lang="cs-CZ" dirty="0" smtClean="0"/>
              <a:t>. </a:t>
            </a:r>
          </a:p>
          <a:p>
            <a:r>
              <a:rPr lang="cs-CZ" dirty="0" smtClean="0"/>
              <a:t>www.fondnno.cz a www.eeagrants.cz.</a:t>
            </a:r>
          </a:p>
          <a:p>
            <a:endParaRPr lang="en-US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42900" y="1465355"/>
            <a:ext cx="8458200" cy="3159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700" b="1" dirty="0" smtClean="0"/>
              <a:t>	Koordinované povolení a kratší lhůty mohou vést k chybám a zdržení</a:t>
            </a:r>
          </a:p>
          <a:p>
            <a:pPr marL="0" indent="0">
              <a:buNone/>
            </a:pPr>
            <a:r>
              <a:rPr lang="cs-CZ" sz="1500" b="1" dirty="0"/>
              <a:t>	</a:t>
            </a:r>
            <a:r>
              <a:rPr lang="cs-CZ" sz="1500" dirty="0" smtClean="0"/>
              <a:t>- </a:t>
            </a:r>
            <a:r>
              <a:rPr lang="cs-CZ" sz="1500" dirty="0"/>
              <a:t>při odvolání </a:t>
            </a:r>
            <a:r>
              <a:rPr lang="cs-CZ" sz="1500" dirty="0" smtClean="0"/>
              <a:t>se proces vrací </a:t>
            </a:r>
            <a:r>
              <a:rPr lang="cs-CZ" sz="1500" dirty="0"/>
              <a:t>na </a:t>
            </a:r>
            <a:r>
              <a:rPr lang="cs-CZ" sz="1500" dirty="0" smtClean="0"/>
              <a:t>počátek</a:t>
            </a:r>
          </a:p>
          <a:p>
            <a:pPr marL="0" indent="0">
              <a:buNone/>
            </a:pPr>
            <a:r>
              <a:rPr lang="cs-CZ" sz="1500" dirty="0" smtClean="0"/>
              <a:t>	- investoři mohou mít nadále problém s přípravou rozsáhlé dokumentace</a:t>
            </a:r>
          </a:p>
          <a:p>
            <a:pPr marL="0" indent="0">
              <a:buNone/>
            </a:pPr>
            <a:r>
              <a:rPr lang="cs-CZ" sz="1500" dirty="0" smtClean="0"/>
              <a:t>	- zůstává o</a:t>
            </a:r>
            <a:r>
              <a:rPr lang="cs-CZ" sz="1700" dirty="0" smtClean="0"/>
              <a:t>pakované </a:t>
            </a:r>
            <a:r>
              <a:rPr lang="cs-CZ" sz="1700" dirty="0"/>
              <a:t>prodlužování platnosti EIA, </a:t>
            </a:r>
            <a:r>
              <a:rPr lang="cs-CZ" sz="1700" dirty="0" smtClean="0"/>
              <a:t>doplňování podkladů investorem</a:t>
            </a:r>
            <a:endParaRPr lang="cs-CZ" sz="1700" dirty="0"/>
          </a:p>
          <a:p>
            <a:pPr marL="0" indent="0">
              <a:buNone/>
            </a:pPr>
            <a:r>
              <a:rPr lang="cs-CZ" sz="1500" dirty="0" smtClean="0"/>
              <a:t>	- krátká lhůta </a:t>
            </a:r>
            <a:r>
              <a:rPr lang="cs-CZ" sz="1500" dirty="0"/>
              <a:t>90 (120) dní může </a:t>
            </a:r>
            <a:r>
              <a:rPr lang="cs-CZ" sz="1500" dirty="0" smtClean="0"/>
              <a:t>vést k vyšší chybovosti úřadů, sporům </a:t>
            </a:r>
            <a:r>
              <a:rPr lang="cs-CZ" sz="1500" dirty="0"/>
              <a:t>a </a:t>
            </a:r>
            <a:r>
              <a:rPr lang="cs-CZ" sz="1500" dirty="0" smtClean="0"/>
              <a:t>prodlužování </a:t>
            </a:r>
          </a:p>
          <a:p>
            <a:pPr marL="0" indent="0">
              <a:buNone/>
            </a:pPr>
            <a:r>
              <a:rPr lang="cs-CZ" sz="1500" dirty="0" smtClean="0"/>
              <a:t>	- 30 dní pro občany + další krácení </a:t>
            </a:r>
            <a:r>
              <a:rPr lang="cs-CZ" sz="1500" dirty="0"/>
              <a:t>lhůt pro vyjádření občanů a úřadů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 smtClean="0"/>
              <a:t>	</a:t>
            </a:r>
            <a:r>
              <a:rPr lang="cs-CZ" sz="1700" b="1" dirty="0" smtClean="0"/>
              <a:t>Zůstávají střety zájmů</a:t>
            </a:r>
          </a:p>
          <a:p>
            <a:pPr marL="0" indent="0">
              <a:buNone/>
            </a:pPr>
            <a:r>
              <a:rPr lang="cs-CZ" sz="1500" b="1" dirty="0" smtClean="0"/>
              <a:t>	</a:t>
            </a:r>
            <a:r>
              <a:rPr lang="cs-CZ" sz="1500" dirty="0" smtClean="0"/>
              <a:t>- v koordinovaném povolení bude </a:t>
            </a:r>
            <a:r>
              <a:rPr lang="cs-CZ" sz="1500" dirty="0" err="1" smtClean="0"/>
              <a:t>dopr</a:t>
            </a:r>
            <a:r>
              <a:rPr lang="cs-CZ" sz="1500" dirty="0" smtClean="0"/>
              <a:t>. </a:t>
            </a:r>
            <a:r>
              <a:rPr lang="cs-CZ" sz="1500" dirty="0"/>
              <a:t>a </a:t>
            </a:r>
            <a:r>
              <a:rPr lang="cs-CZ" sz="1500" dirty="0" err="1" smtClean="0"/>
              <a:t>ener</a:t>
            </a:r>
            <a:r>
              <a:rPr lang="cs-CZ" sz="1500" dirty="0" smtClean="0"/>
              <a:t>. stavby povolovat i investovat MD a MPO </a:t>
            </a:r>
          </a:p>
          <a:p>
            <a:pPr marL="0" indent="0">
              <a:buNone/>
            </a:pPr>
            <a:r>
              <a:rPr lang="cs-CZ" sz="1500" dirty="0" smtClean="0"/>
              <a:t>	- soudy konstatují střet zájmů - běžný stav. úřad versus samospráva obcí, krajů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 smtClean="0"/>
              <a:t>	</a:t>
            </a:r>
            <a:r>
              <a:rPr lang="cs-CZ" sz="1700" b="1" dirty="0" smtClean="0"/>
              <a:t>Úpravy prosazené ZK může zvrátit parlament</a:t>
            </a:r>
          </a:p>
          <a:p>
            <a:pPr marL="0" indent="0">
              <a:buNone/>
            </a:pPr>
            <a:r>
              <a:rPr lang="cs-CZ" sz="1500" b="1" dirty="0" smtClean="0"/>
              <a:t>	</a:t>
            </a:r>
            <a:r>
              <a:rPr lang="cs-CZ" sz="1500" dirty="0" smtClean="0"/>
              <a:t>- zachování </a:t>
            </a:r>
            <a:r>
              <a:rPr lang="cs-CZ" sz="1500" dirty="0"/>
              <a:t>stejných práv </a:t>
            </a:r>
            <a:r>
              <a:rPr lang="cs-CZ" sz="1500" dirty="0" smtClean="0"/>
              <a:t>účastníkům řízení u soudu </a:t>
            </a:r>
            <a:r>
              <a:rPr lang="cs-CZ" sz="1500" dirty="0"/>
              <a:t>o zákonnost územních </a:t>
            </a:r>
            <a:r>
              <a:rPr lang="cs-CZ" sz="1500" dirty="0" smtClean="0"/>
              <a:t>plánů</a:t>
            </a:r>
          </a:p>
          <a:p>
            <a:pPr marL="0" indent="0">
              <a:buNone/>
            </a:pPr>
            <a:r>
              <a:rPr lang="cs-CZ" sz="1500" dirty="0" smtClean="0"/>
              <a:t>	- nerozšíření </a:t>
            </a:r>
            <a:r>
              <a:rPr lang="cs-CZ" sz="1500" dirty="0"/>
              <a:t>pravomocí </a:t>
            </a:r>
            <a:r>
              <a:rPr lang="cs-CZ" sz="1500" dirty="0" smtClean="0"/>
              <a:t>autorizovaných </a:t>
            </a:r>
            <a:r>
              <a:rPr lang="cs-CZ" sz="1500" dirty="0"/>
              <a:t>inspektorů mimo řádné správní </a:t>
            </a:r>
            <a:r>
              <a:rPr lang="cs-CZ" sz="1500" dirty="0" smtClean="0"/>
              <a:t>řízení  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171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OS EEA druhotný">
  <a:themeElements>
    <a:clrScheme name="NROS EEA">
      <a:dk1>
        <a:sysClr val="windowText" lastClr="000000"/>
      </a:dk1>
      <a:lt1>
        <a:sysClr val="window" lastClr="FFFFFF"/>
      </a:lt1>
      <a:dk2>
        <a:srgbClr val="3E3D3E"/>
      </a:dk2>
      <a:lt2>
        <a:srgbClr val="C7C2AF"/>
      </a:lt2>
      <a:accent1>
        <a:srgbClr val="0F4881"/>
      </a:accent1>
      <a:accent2>
        <a:srgbClr val="AD0014"/>
      </a:accent2>
      <a:accent3>
        <a:srgbClr val="8CA023"/>
      </a:accent3>
      <a:accent4>
        <a:srgbClr val="F58246"/>
      </a:accent4>
      <a:accent5>
        <a:srgbClr val="6E7D96"/>
      </a:accent5>
      <a:accent6>
        <a:srgbClr val="0AA046"/>
      </a:accent6>
      <a:hlink>
        <a:srgbClr val="0A6E91"/>
      </a:hlink>
      <a:folHlink>
        <a:srgbClr val="7346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ROS EEA hlav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742</Words>
  <Application>Microsoft Office PowerPoint</Application>
  <PresentationFormat>Předvádění na obrazovce (16:9)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NROS EEA druhotný</vt:lpstr>
      <vt:lpstr>NROS EEA hlavní</vt:lpstr>
      <vt:lpstr>Dopad novely stavebního zákona</vt:lpstr>
      <vt:lpstr>Rychlé granty Nadace Via (2013 – 2015)</vt:lpstr>
      <vt:lpstr>Přátelé Malvazinek - park Na pláni</vt:lpstr>
      <vt:lpstr>Místo, kde žijeme Nadace Via (2002-2015)</vt:lpstr>
      <vt:lpstr>VEŘEJNĚ PROSPĚŠNÉ AKTIVITY - Co/koho jste svou aktivitou chtěl podpořit</vt:lpstr>
      <vt:lpstr>Přínosy návrhu novely stavebního zákona (a dalších zákonů)</vt:lpstr>
      <vt:lpstr>Prezentace aplikace PowerPoint</vt:lpstr>
      <vt:lpstr>Omezení veřejné kontroly v novele stav. zákona (a dalších zákonů)</vt:lpstr>
      <vt:lpstr>Rizika novely stav. zákona (a dalších zákonů)</vt:lpstr>
      <vt:lpstr>Jak zařídit rychlejší a spravedlivé rozhodování o stavbách</vt:lpstr>
      <vt:lpstr>„Řešíme teď osud zhruba stovky stavebních projektů…. Jsou to stavby, které stanovisko EIA získaly před patnácti a více lety, a stát nebyl schopen od té doby zahájit jejich výstavbu. Myslím, že to souvisí i s tím, jak bylo vedeno Ministerstvo dopravy v minulých letech.“ Předseda vlády Bohuslav Sobotka na Fóru českého stavebnictví, 1. 3. 2016. </vt:lpstr>
      <vt:lpstr>Děkujeme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Blazek</dc:creator>
  <cp:lastModifiedBy>PR</cp:lastModifiedBy>
  <cp:revision>69</cp:revision>
  <dcterms:created xsi:type="dcterms:W3CDTF">2013-09-04T12:38:01Z</dcterms:created>
  <dcterms:modified xsi:type="dcterms:W3CDTF">2016-03-09T17:03:52Z</dcterms:modified>
</cp:coreProperties>
</file>